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8" r:id="rId4"/>
    <p:sldId id="270" r:id="rId5"/>
    <p:sldId id="259" r:id="rId6"/>
    <p:sldId id="277" r:id="rId7"/>
    <p:sldId id="278" r:id="rId8"/>
    <p:sldId id="279" r:id="rId9"/>
    <p:sldId id="280" r:id="rId10"/>
    <p:sldId id="281" r:id="rId11"/>
    <p:sldId id="266" r:id="rId12"/>
    <p:sldId id="289" r:id="rId13"/>
    <p:sldId id="274" r:id="rId14"/>
    <p:sldId id="271" r:id="rId15"/>
    <p:sldId id="284" r:id="rId16"/>
    <p:sldId id="275" r:id="rId17"/>
    <p:sldId id="290" r:id="rId18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29" autoAdjust="0"/>
  </p:normalViewPr>
  <p:slideViewPr>
    <p:cSldViewPr snapToGrid="0">
      <p:cViewPr varScale="1">
        <p:scale>
          <a:sx n="74" d="100"/>
          <a:sy n="74" d="100"/>
        </p:scale>
        <p:origin x="13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tmp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emf"/><Relationship Id="rId17" Type="http://schemas.openxmlformats.org/officeDocument/2006/relationships/image" Target="../media/image32.png"/><Relationship Id="rId2" Type="http://schemas.openxmlformats.org/officeDocument/2006/relationships/image" Target="../media/image2.tmp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emf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2. Edge Detection</a:t>
            </a:r>
            <a:r>
              <a:rPr lang="zh-TW" alt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			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Shape 18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454578"/>
                <a:ext cx="9143757" cy="3230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Given: an RGB image, screw.jpg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Q: 1) Convert the RGB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grayscale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and then smooth the grayscale 	image by using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3x3 Gaussian smooth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filter and show the result.(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          2) Write your own </a:t>
                </a:r>
                <a:r>
                  <a:rPr lang="en-US" altLang="zh-TW" sz="1800" b="1" dirty="0" smtClean="0"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zh-TW" altLang="en-US" sz="1800" b="1" dirty="0" smtClean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 smtClean="0">
                    <a:latin typeface="Arial"/>
                    <a:ea typeface="Arial"/>
                    <a:cs typeface="Arial"/>
                    <a:sym typeface="Arial"/>
                  </a:rPr>
                  <a:t>edge</a:t>
                </a:r>
                <a:r>
                  <a:rPr lang="zh-TW" altLang="en-US" sz="1800" b="1" dirty="0" smtClean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 smtClean="0">
                    <a:latin typeface="Arial"/>
                    <a:ea typeface="Arial"/>
                    <a:cs typeface="Arial"/>
                    <a:sym typeface="Arial"/>
                  </a:rPr>
                  <a:t>detection</a:t>
                </a:r>
                <a:r>
                  <a:rPr lang="zh-TW" altLang="en-US" sz="1800" dirty="0" smtClean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to detect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horizontal and vertical 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edge.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	(</a:t>
                </a:r>
                <a:r>
                  <a:rPr lang="en-US" altLang="zh-TW" sz="18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can not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</a:t>
                </a:r>
                <a:r>
                  <a:rPr lang="en-US" altLang="zh-TW" sz="1800" dirty="0" err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OpenCV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function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lang="en-US" altLang="zh-TW" sz="1800" dirty="0" smtClean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90170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2.1) Normalize 2) result to 0~255 given the threshold: 40 and show.(5%) </a:t>
                </a:r>
              </a:p>
              <a:p>
                <a:pPr marL="90170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2.2</a:t>
                </a:r>
                <a:r>
                  <a:rPr lang="en-US" altLang="zh-TW" sz="18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) Use 2) result to calculate </a:t>
                </a:r>
                <a:r>
                  <a:rPr lang="en-US" altLang="zh-TW" sz="18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the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magnitude and direction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of 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edge</a:t>
                </a:r>
                <a:r>
                  <a:rPr lang="en-US" altLang="zh-TW" sz="1800" dirty="0" smtClean="0">
                    <a:latin typeface="Arial"/>
                    <a:ea typeface="Arial"/>
                    <a:cs typeface="Arial"/>
                    <a:sym typeface="Arial"/>
                  </a:rPr>
                  <a:t>.(10%)</a:t>
                </a:r>
                <a:endParaRPr lang="en-US" altLang="zh-TW" sz="1800" dirty="0" smtClean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519238" lvl="1" indent="-179388">
                  <a:lnSpc>
                    <a:spcPct val="10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  <a:t>Show the magnitude given the initial threshold:40.</a:t>
                </a:r>
                <a:b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  <a:t>(Create a </a:t>
                </a:r>
                <a:r>
                  <a:rPr lang="en-US" altLang="zh-TW" sz="1600" dirty="0" err="1" smtClean="0">
                    <a:latin typeface="Arial"/>
                    <a:ea typeface="Arial"/>
                    <a:cs typeface="Arial"/>
                    <a:sym typeface="Arial"/>
                  </a:rPr>
                  <a:t>trackbar</a:t>
                </a:r>
                <a: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  <a:t>, let us to change the threshold)</a:t>
                </a:r>
                <a:endParaRPr lang="en-US" altLang="zh-TW" sz="1600" dirty="0" smtClean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519238" lvl="1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Show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the magnitude of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pixels which gradient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direction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is between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/>
                </a:r>
                <a:b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  <a:t>Use </a:t>
                </a: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MFC “Edit Controls” to let me input </a:t>
                </a:r>
                <a14:m>
                  <m:oMath xmlns:m="http://schemas.openxmlformats.org/officeDocument/2006/math">
                    <m:r>
                      <a:rPr lang="en-US" altLang="zh-TW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TW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zh-TW" sz="1600" dirty="0" smtClean="0">
                    <a:latin typeface="Arial"/>
                    <a:ea typeface="Arial"/>
                    <a:cs typeface="Arial"/>
                    <a:sym typeface="Arial"/>
                  </a:rPr>
                  <a:t>&lt;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&lt;</a:t>
                </a:r>
                <a14:m>
                  <m:oMath xmlns:m="http://schemas.openxmlformats.org/officeDocument/2006/math">
                    <m:r>
                      <a:rPr lang="en-US" altLang="zh-TW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360</m:t>
                    </m:r>
                    <m:r>
                      <a:rPr lang="en-US" altLang="zh-TW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(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default is 10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)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.)</a:t>
                </a:r>
                <a:b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Use </a:t>
                </a:r>
                <a:r>
                  <a:rPr lang="en-US" altLang="zh-TW" sz="1600" dirty="0" err="1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trackbar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to change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is also allowed.)</a:t>
                </a:r>
                <a:endParaRPr lang="en-US" altLang="zh-TW" sz="160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5750" indent="-285750">
                  <a:lnSpc>
                    <a:spcPct val="100000"/>
                  </a:lnSpc>
                </a:pPr>
                <a:r>
                  <a:rPr lang="en-US" altLang="zh-TW" sz="1600" dirty="0"/>
                  <a:t>Hint: Textbook Chapter 6, p.148 ~ </a:t>
                </a:r>
                <a:r>
                  <a:rPr lang="en-US" altLang="zh-TW" sz="1600" dirty="0" smtClean="0"/>
                  <a:t>149 ,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= </a:t>
                </a:r>
                <a:r>
                  <a:rPr lang="en-US" altLang="zh-TW" sz="1600" dirty="0" smtClean="0"/>
                  <a:t>arctan2(</a:t>
                </a:r>
                <a:r>
                  <a:rPr lang="en-US" altLang="zh-TW" sz="1600" dirty="0" err="1" smtClean="0"/>
                  <a:t>y</a:t>
                </a:r>
                <a:r>
                  <a:rPr lang="en-US" altLang="zh-TW" sz="1600" dirty="0" err="1" smtClean="0"/>
                  <a:t>,x</a:t>
                </a:r>
                <a:r>
                  <a:rPr lang="en-US" altLang="zh-TW" sz="1600" dirty="0" smtClean="0"/>
                  <a:t>)</a:t>
                </a:r>
                <a:endParaRPr lang="en-US" altLang="zh-TW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1600" dirty="0"/>
                  <a:t>              </a:t>
                </a:r>
              </a:p>
            </p:txBody>
          </p:sp>
        </mc:Choice>
        <mc:Fallback>
          <p:sp>
            <p:nvSpPr>
              <p:cNvPr id="186" name="Shape 1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454578"/>
                <a:ext cx="9143757" cy="3230864"/>
              </a:xfrm>
              <a:prstGeom prst="rect">
                <a:avLst/>
              </a:prstGeom>
              <a:blipFill>
                <a:blip r:embed="rId3"/>
                <a:stretch>
                  <a:fillRect l="-667" t="-1509" b="-128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3874" y="6175801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screw.jpg</a:t>
            </a:r>
            <a:endParaRPr lang="zh-TW" altLang="en-US" sz="1050" dirty="0"/>
          </a:p>
        </p:txBody>
      </p:sp>
      <p:sp>
        <p:nvSpPr>
          <p:cNvPr id="34" name="Shape 192"/>
          <p:cNvSpPr/>
          <p:nvPr/>
        </p:nvSpPr>
        <p:spPr>
          <a:xfrm>
            <a:off x="242478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2"/>
          <p:cNvSpPr/>
          <p:nvPr/>
        </p:nvSpPr>
        <p:spPr>
          <a:xfrm>
            <a:off x="4476576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2997734" y="5308832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59" name="矩形 58"/>
          <p:cNvSpPr/>
          <p:nvPr/>
        </p:nvSpPr>
        <p:spPr>
          <a:xfrm>
            <a:off x="5416114" y="3903239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magnitude </a:t>
            </a:r>
            <a:endParaRPr lang="zh-TW" altLang="en-US" sz="1050" dirty="0"/>
          </a:p>
        </p:txBody>
      </p:sp>
      <p:sp>
        <p:nvSpPr>
          <p:cNvPr id="60" name="矩形 59"/>
          <p:cNvSpPr/>
          <p:nvPr/>
        </p:nvSpPr>
        <p:spPr>
          <a:xfrm>
            <a:off x="7498503" y="3910007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tx1"/>
                </a:solidFill>
              </a:rPr>
              <a:t>direction 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" y="3987805"/>
            <a:ext cx="2270119" cy="2270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524F54-56E7-4ACE-A1A9-D53C13D308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4" t="69775" r="70697" b="9610"/>
          <a:stretch/>
        </p:blipFill>
        <p:spPr>
          <a:xfrm>
            <a:off x="95239" y="3038466"/>
            <a:ext cx="1210322" cy="64697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19954" y="3937658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40" y="4116239"/>
            <a:ext cx="1699751" cy="214168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296117" y="6236532"/>
            <a:ext cx="1100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(GIF)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145" y="4116239"/>
            <a:ext cx="1703230" cy="21416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t="11016"/>
          <a:stretch/>
        </p:blipFill>
        <p:spPr>
          <a:xfrm>
            <a:off x="3026577" y="4145344"/>
            <a:ext cx="1214544" cy="119095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9"/>
          <a:srcRect t="11278"/>
          <a:stretch/>
        </p:blipFill>
        <p:spPr>
          <a:xfrm>
            <a:off x="3021430" y="5528985"/>
            <a:ext cx="1224088" cy="1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 </a:t>
            </a:r>
            <a:r>
              <a:rPr lang="zh-TW" altLang="zh-TW" sz="2800" b="1" dirty="0">
                <a:ea typeface="Arial"/>
                <a:sym typeface="Arial"/>
              </a:rPr>
              <a:t>(</a:t>
            </a:r>
            <a:r>
              <a:rPr lang="en-US" altLang="zh-TW" sz="2800" b="1" dirty="0">
                <a:ea typeface="Arial"/>
                <a:sym typeface="Arial"/>
              </a:rPr>
              <a:t>20</a:t>
            </a:r>
            <a:r>
              <a:rPr lang="zh-TW" altLang="zh-TW" sz="2800" b="1" dirty="0">
                <a:ea typeface="Arial"/>
                <a:sym typeface="Arial"/>
              </a:rPr>
              <a:t>%)</a:t>
            </a:r>
            <a:r>
              <a:rPr lang="en-US" altLang="zh-TW" sz="2800" b="1" dirty="0">
                <a:ea typeface="Arial"/>
                <a:sym typeface="Arial"/>
              </a:rPr>
              <a:t>  </a:t>
            </a:r>
            <a:r>
              <a:rPr lang="en-US" altLang="zh-TW" b="1" dirty="0">
                <a:ea typeface="Arial"/>
                <a:sym typeface="Arial"/>
              </a:rPr>
              <a:t/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Erin, Daniel, Oscar)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A4B622-9D5B-4888-9F59-15FD1225E553}"/>
              </a:ext>
            </a:extLst>
          </p:cNvPr>
          <p:cNvSpPr txBox="1"/>
          <p:nvPr/>
        </p:nvSpPr>
        <p:spPr>
          <a:xfrm>
            <a:off x="-24709" y="60462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an image, pyramids_Gray.jpg</a:t>
            </a:r>
            <a:endParaRPr lang="en-US" altLang="zh-TW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show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Gaussian and Laplacian pyramids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also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the inverse </a:t>
            </a:r>
            <a:r>
              <a:rPr lang="en-US" altLang="zh-TW" sz="1800" dirty="0">
                <a:solidFill>
                  <a:srgbClr val="00B0F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process images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for recovering the original image from the subimages.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   1) Show </a:t>
            </a:r>
            <a:r>
              <a:rPr lang="en-US" altLang="zh-TW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pyramid level 1 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2)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Laplacian pyramid 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3)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pyramid level 1 image (5%)</a:t>
            </a:r>
          </a:p>
          <a:p>
            <a:pPr lvl="0"/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4)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I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nverse pyramid level 0 image (5%)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OpenCV textbook chapter 5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p.130~132,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GAUSSIAN_5x5 = 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87">
            <a:extLst>
              <a:ext uri="{FF2B5EF4-FFF2-40B4-BE49-F238E27FC236}">
                <a16:creationId xmlns:a16="http://schemas.microsoft.com/office/drawing/2014/main" id="{5BF7CFB5-002D-465B-B6CC-92C890493F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7760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E907DD-260A-4701-A6DD-82637DEE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8" t="14442" r="45069" b="64609"/>
          <a:stretch/>
        </p:blipFill>
        <p:spPr>
          <a:xfrm>
            <a:off x="4628" y="4304041"/>
            <a:ext cx="2033274" cy="1076055"/>
          </a:xfrm>
          <a:prstGeom prst="rect">
            <a:avLst/>
          </a:prstGeom>
        </p:spPr>
      </p:pic>
      <p:cxnSp>
        <p:nvCxnSpPr>
          <p:cNvPr id="29" name="直線單箭頭接點 118">
            <a:extLst>
              <a:ext uri="{FF2B5EF4-FFF2-40B4-BE49-F238E27FC236}">
                <a16:creationId xmlns:a16="http://schemas.microsoft.com/office/drawing/2014/main" id="{71F1CB19-2B55-419B-82FE-0CBF57EDB8B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7265015" y="5739622"/>
            <a:ext cx="658523" cy="25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99">
            <a:extLst>
              <a:ext uri="{FF2B5EF4-FFF2-40B4-BE49-F238E27FC236}">
                <a16:creationId xmlns:a16="http://schemas.microsoft.com/office/drawing/2014/main" id="{98CE9968-C0FE-4A71-9ACF-0D9B6C2149A7}"/>
              </a:ext>
            </a:extLst>
          </p:cNvPr>
          <p:cNvCxnSpPr>
            <a:cxnSpLocks/>
          </p:cNvCxnSpPr>
          <p:nvPr/>
        </p:nvCxnSpPr>
        <p:spPr>
          <a:xfrm flipV="1">
            <a:off x="4879403" y="5729004"/>
            <a:ext cx="672878" cy="11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136">
            <a:extLst>
              <a:ext uri="{FF2B5EF4-FFF2-40B4-BE49-F238E27FC236}">
                <a16:creationId xmlns:a16="http://schemas.microsoft.com/office/drawing/2014/main" id="{538749A3-53AA-4F71-94FA-CACF3DD67150}"/>
              </a:ext>
            </a:extLst>
          </p:cNvPr>
          <p:cNvCxnSpPr>
            <a:cxnSpLocks/>
          </p:cNvCxnSpPr>
          <p:nvPr/>
        </p:nvCxnSpPr>
        <p:spPr>
          <a:xfrm flipV="1">
            <a:off x="6749009" y="3873338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35">
            <a:extLst>
              <a:ext uri="{FF2B5EF4-FFF2-40B4-BE49-F238E27FC236}">
                <a16:creationId xmlns:a16="http://schemas.microsoft.com/office/drawing/2014/main" id="{CB9BE387-35E7-41D4-9DF6-B83EA8AB2B7F}"/>
              </a:ext>
            </a:extLst>
          </p:cNvPr>
          <p:cNvCxnSpPr>
            <a:cxnSpLocks/>
          </p:cNvCxnSpPr>
          <p:nvPr/>
        </p:nvCxnSpPr>
        <p:spPr>
          <a:xfrm flipV="1">
            <a:off x="7197858" y="3865056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102">
            <a:extLst>
              <a:ext uri="{FF2B5EF4-FFF2-40B4-BE49-F238E27FC236}">
                <a16:creationId xmlns:a16="http://schemas.microsoft.com/office/drawing/2014/main" id="{459A7573-2428-48C1-842C-3835DB41A22E}"/>
              </a:ext>
            </a:extLst>
          </p:cNvPr>
          <p:cNvCxnSpPr>
            <a:cxnSpLocks/>
          </p:cNvCxnSpPr>
          <p:nvPr/>
        </p:nvCxnSpPr>
        <p:spPr>
          <a:xfrm flipV="1">
            <a:off x="4854673" y="5848499"/>
            <a:ext cx="0" cy="63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91">
            <a:extLst>
              <a:ext uri="{FF2B5EF4-FFF2-40B4-BE49-F238E27FC236}">
                <a16:creationId xmlns:a16="http://schemas.microsoft.com/office/drawing/2014/main" id="{FF45FED0-B2F7-469F-979C-881DF80EF70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162864" y="5729748"/>
            <a:ext cx="586158" cy="10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3">
            <a:extLst>
              <a:ext uri="{FF2B5EF4-FFF2-40B4-BE49-F238E27FC236}">
                <a16:creationId xmlns:a16="http://schemas.microsoft.com/office/drawing/2014/main" id="{41213CE8-99C7-47F2-A32E-44D959382296}"/>
              </a:ext>
            </a:extLst>
          </p:cNvPr>
          <p:cNvCxnSpPr>
            <a:cxnSpLocks/>
          </p:cNvCxnSpPr>
          <p:nvPr/>
        </p:nvCxnSpPr>
        <p:spPr>
          <a:xfrm flipV="1">
            <a:off x="4899062" y="3838654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9">
            <a:extLst>
              <a:ext uri="{FF2B5EF4-FFF2-40B4-BE49-F238E27FC236}">
                <a16:creationId xmlns:a16="http://schemas.microsoft.com/office/drawing/2014/main" id="{BD92B8FD-2CF5-49D6-8E72-FDE7D2907DFB}"/>
              </a:ext>
            </a:extLst>
          </p:cNvPr>
          <p:cNvCxnSpPr>
            <a:cxnSpLocks/>
          </p:cNvCxnSpPr>
          <p:nvPr/>
        </p:nvCxnSpPr>
        <p:spPr>
          <a:xfrm>
            <a:off x="3730906" y="5848499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9">
            <a:extLst>
              <a:ext uri="{FF2B5EF4-FFF2-40B4-BE49-F238E27FC236}">
                <a16:creationId xmlns:a16="http://schemas.microsoft.com/office/drawing/2014/main" id="{7E699513-6111-46BE-8FEA-031FF1B36AB7}"/>
              </a:ext>
            </a:extLst>
          </p:cNvPr>
          <p:cNvCxnSpPr>
            <a:cxnSpLocks/>
          </p:cNvCxnSpPr>
          <p:nvPr/>
        </p:nvCxnSpPr>
        <p:spPr>
          <a:xfrm>
            <a:off x="3714033" y="4634774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16">
            <a:extLst>
              <a:ext uri="{FF2B5EF4-FFF2-40B4-BE49-F238E27FC236}">
                <a16:creationId xmlns:a16="http://schemas.microsoft.com/office/drawing/2014/main" id="{67FDDF35-0600-4A1E-9C1C-ADFFF305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36" y="3169605"/>
            <a:ext cx="1595255" cy="1595255"/>
          </a:xfrm>
          <a:prstGeom prst="rect">
            <a:avLst/>
          </a:prstGeom>
        </p:spPr>
      </p:pic>
      <p:cxnSp>
        <p:nvCxnSpPr>
          <p:cNvPr id="43" name="直線單箭頭接點 18">
            <a:extLst>
              <a:ext uri="{FF2B5EF4-FFF2-40B4-BE49-F238E27FC236}">
                <a16:creationId xmlns:a16="http://schemas.microsoft.com/office/drawing/2014/main" id="{6930591E-AB7E-4C42-A134-BF4587E74494}"/>
              </a:ext>
            </a:extLst>
          </p:cNvPr>
          <p:cNvCxnSpPr>
            <a:cxnSpLocks/>
          </p:cNvCxnSpPr>
          <p:nvPr/>
        </p:nvCxnSpPr>
        <p:spPr>
          <a:xfrm flipV="1">
            <a:off x="4341355" y="3856327"/>
            <a:ext cx="438892" cy="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0">
            <a:extLst>
              <a:ext uri="{FF2B5EF4-FFF2-40B4-BE49-F238E27FC236}">
                <a16:creationId xmlns:a16="http://schemas.microsoft.com/office/drawing/2014/main" id="{0D07B646-95CB-42A5-82F3-BC067D3B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5219551"/>
            <a:ext cx="820350" cy="820350"/>
          </a:xfrm>
          <a:prstGeom prst="rect">
            <a:avLst/>
          </a:prstGeom>
        </p:spPr>
      </p:pic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3DFC34F4-4027-420A-AE94-2113A74A3306}"/>
              </a:ext>
            </a:extLst>
          </p:cNvPr>
          <p:cNvCxnSpPr>
            <a:cxnSpLocks/>
          </p:cNvCxnSpPr>
          <p:nvPr/>
        </p:nvCxnSpPr>
        <p:spPr>
          <a:xfrm flipV="1">
            <a:off x="4162864" y="4842069"/>
            <a:ext cx="691809" cy="84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5">
            <a:extLst>
              <a:ext uri="{FF2B5EF4-FFF2-40B4-BE49-F238E27FC236}">
                <a16:creationId xmlns:a16="http://schemas.microsoft.com/office/drawing/2014/main" id="{46E0F07A-FD26-401E-8252-49F00CBA7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2" y="3182909"/>
            <a:ext cx="1533908" cy="1533908"/>
          </a:xfrm>
          <a:prstGeom prst="rect">
            <a:avLst/>
          </a:prstGeom>
        </p:spPr>
      </p:pic>
      <p:cxnSp>
        <p:nvCxnSpPr>
          <p:cNvPr id="47" name="直線單箭頭接點 24">
            <a:extLst>
              <a:ext uri="{FF2B5EF4-FFF2-40B4-BE49-F238E27FC236}">
                <a16:creationId xmlns:a16="http://schemas.microsoft.com/office/drawing/2014/main" id="{78775D5C-9AC4-491C-8CCC-EA5B567767AC}"/>
              </a:ext>
            </a:extLst>
          </p:cNvPr>
          <p:cNvCxnSpPr>
            <a:cxnSpLocks/>
          </p:cNvCxnSpPr>
          <p:nvPr/>
        </p:nvCxnSpPr>
        <p:spPr>
          <a:xfrm flipV="1">
            <a:off x="4103090" y="6507688"/>
            <a:ext cx="751583" cy="195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37">
            <a:extLst>
              <a:ext uri="{FF2B5EF4-FFF2-40B4-BE49-F238E27FC236}">
                <a16:creationId xmlns:a16="http://schemas.microsoft.com/office/drawing/2014/main" id="{C5FA2513-9CC8-48D9-810B-E11D9ADE0804}"/>
              </a:ext>
            </a:extLst>
          </p:cNvPr>
          <p:cNvCxnSpPr>
            <a:cxnSpLocks/>
          </p:cNvCxnSpPr>
          <p:nvPr/>
        </p:nvCxnSpPr>
        <p:spPr>
          <a:xfrm flipH="1" flipV="1">
            <a:off x="7121263" y="6438979"/>
            <a:ext cx="954672" cy="246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2CC876E0-9ED3-4DBB-96D8-8A37E08D9CEA}"/>
              </a:ext>
            </a:extLst>
          </p:cNvPr>
          <p:cNvSpPr/>
          <p:nvPr/>
        </p:nvSpPr>
        <p:spPr>
          <a:xfrm>
            <a:off x="2133711" y="3754113"/>
            <a:ext cx="86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 </a:t>
            </a:r>
            <a:endParaRPr lang="zh-TW" altLang="en-US" dirty="0"/>
          </a:p>
        </p:txBody>
      </p:sp>
      <p:sp>
        <p:nvSpPr>
          <p:cNvPr id="50" name="矩形 9">
            <a:extLst>
              <a:ext uri="{FF2B5EF4-FFF2-40B4-BE49-F238E27FC236}">
                <a16:creationId xmlns:a16="http://schemas.microsoft.com/office/drawing/2014/main" id="{8DF96B35-162E-4E31-AD62-9DCA16D75D86}"/>
              </a:ext>
            </a:extLst>
          </p:cNvPr>
          <p:cNvSpPr/>
          <p:nvPr/>
        </p:nvSpPr>
        <p:spPr>
          <a:xfrm>
            <a:off x="2162564" y="543582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zh-TW" altLang="en-US" dirty="0"/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60829C1B-55B0-4FC0-9750-64853D5C7844}"/>
              </a:ext>
            </a:extLst>
          </p:cNvPr>
          <p:cNvSpPr/>
          <p:nvPr/>
        </p:nvSpPr>
        <p:spPr>
          <a:xfrm>
            <a:off x="2146804" y="646379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zh-TW" altLang="en-US" dirty="0"/>
          </a:p>
        </p:txBody>
      </p:sp>
      <p:sp>
        <p:nvSpPr>
          <p:cNvPr id="52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2861118" y="2832339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pyramid </a:t>
            </a:r>
            <a:endParaRPr lang="zh-TW" altLang="en-US" sz="1600" dirty="0"/>
          </a:p>
        </p:txBody>
      </p:sp>
      <p:sp>
        <p:nvSpPr>
          <p:cNvPr id="53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5163723" y="2853004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 pyramid </a:t>
            </a:r>
            <a:endParaRPr lang="zh-TW" altLang="en-US" sz="1600" dirty="0"/>
          </a:p>
        </p:txBody>
      </p:sp>
      <p:cxnSp>
        <p:nvCxnSpPr>
          <p:cNvPr id="54" name="直線單箭頭接點 45">
            <a:extLst>
              <a:ext uri="{FF2B5EF4-FFF2-40B4-BE49-F238E27FC236}">
                <a16:creationId xmlns:a16="http://schemas.microsoft.com/office/drawing/2014/main" id="{5E99EBA4-6572-44D3-B193-EF6CFE401AEC}"/>
              </a:ext>
            </a:extLst>
          </p:cNvPr>
          <p:cNvCxnSpPr>
            <a:cxnSpLocks/>
          </p:cNvCxnSpPr>
          <p:nvPr/>
        </p:nvCxnSpPr>
        <p:spPr>
          <a:xfrm flipV="1">
            <a:off x="4103090" y="6727758"/>
            <a:ext cx="39797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0">
            <a:extLst>
              <a:ext uri="{FF2B5EF4-FFF2-40B4-BE49-F238E27FC236}">
                <a16:creationId xmlns:a16="http://schemas.microsoft.com/office/drawing/2014/main" id="{5FB008BC-B031-4BC5-8F96-5BF8A6B6F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6" y="5225800"/>
            <a:ext cx="814101" cy="814101"/>
          </a:xfrm>
          <a:prstGeom prst="rect">
            <a:avLst/>
          </a:prstGeom>
        </p:spPr>
      </p:pic>
      <p:pic>
        <p:nvPicPr>
          <p:cNvPr id="56" name="圖片 52">
            <a:extLst>
              <a:ext uri="{FF2B5EF4-FFF2-40B4-BE49-F238E27FC236}">
                <a16:creationId xmlns:a16="http://schemas.microsoft.com/office/drawing/2014/main" id="{8BE03330-00D5-4A68-92A1-96A72325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04" y="3170880"/>
            <a:ext cx="1569801" cy="1569801"/>
          </a:xfrm>
          <a:prstGeom prst="rect">
            <a:avLst/>
          </a:prstGeom>
        </p:spPr>
      </p:pic>
      <p:pic>
        <p:nvPicPr>
          <p:cNvPr id="57" name="圖片 54">
            <a:extLst>
              <a:ext uri="{FF2B5EF4-FFF2-40B4-BE49-F238E27FC236}">
                <a16:creationId xmlns:a16="http://schemas.microsoft.com/office/drawing/2014/main" id="{05254E69-F88C-4B14-A8A9-D63C669C1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84" y="5235989"/>
            <a:ext cx="844660" cy="844660"/>
          </a:xfrm>
          <a:prstGeom prst="rect">
            <a:avLst/>
          </a:prstGeom>
        </p:spPr>
      </p:pic>
      <p:pic>
        <p:nvPicPr>
          <p:cNvPr id="58" name="圖片 56">
            <a:extLst>
              <a:ext uri="{FF2B5EF4-FFF2-40B4-BE49-F238E27FC236}">
                <a16:creationId xmlns:a16="http://schemas.microsoft.com/office/drawing/2014/main" id="{92CC9165-2581-47D6-8CAD-B69BF38D1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18" y="6439525"/>
            <a:ext cx="418475" cy="418475"/>
          </a:xfrm>
          <a:prstGeom prst="rect">
            <a:avLst/>
          </a:prstGeom>
        </p:spPr>
      </p:pic>
      <p:pic>
        <p:nvPicPr>
          <p:cNvPr id="59" name="圖片 57">
            <a:extLst>
              <a:ext uri="{FF2B5EF4-FFF2-40B4-BE49-F238E27FC236}">
                <a16:creationId xmlns:a16="http://schemas.microsoft.com/office/drawing/2014/main" id="{78DF1360-A7A3-4C6A-B573-6CAB42FEE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637" y="6412468"/>
            <a:ext cx="420660" cy="420660"/>
          </a:xfrm>
          <a:prstGeom prst="rect">
            <a:avLst/>
          </a:prstGeom>
        </p:spPr>
      </p:pic>
      <p:pic>
        <p:nvPicPr>
          <p:cNvPr id="60" name="圖片 63">
            <a:extLst>
              <a:ext uri="{FF2B5EF4-FFF2-40B4-BE49-F238E27FC236}">
                <a16:creationId xmlns:a16="http://schemas.microsoft.com/office/drawing/2014/main" id="{F4069D35-854F-4F86-9E77-19BE665FA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503" y="4634773"/>
            <a:ext cx="177900" cy="228343"/>
          </a:xfrm>
          <a:prstGeom prst="rect">
            <a:avLst/>
          </a:prstGeom>
        </p:spPr>
      </p:pic>
      <p:pic>
        <p:nvPicPr>
          <p:cNvPr id="61" name="圖片 64">
            <a:extLst>
              <a:ext uri="{FF2B5EF4-FFF2-40B4-BE49-F238E27FC236}">
                <a16:creationId xmlns:a16="http://schemas.microsoft.com/office/drawing/2014/main" id="{466485CD-8DD6-4327-AF80-5BFCCF05D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7212" y="3731730"/>
            <a:ext cx="228729" cy="241029"/>
          </a:xfrm>
          <a:prstGeom prst="rect">
            <a:avLst/>
          </a:prstGeom>
        </p:spPr>
      </p:pic>
      <p:pic>
        <p:nvPicPr>
          <p:cNvPr id="62" name="圖片 68">
            <a:extLst>
              <a:ext uri="{FF2B5EF4-FFF2-40B4-BE49-F238E27FC236}">
                <a16:creationId xmlns:a16="http://schemas.microsoft.com/office/drawing/2014/main" id="{A89C41E8-E922-4522-9F51-C86C730BA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0721" y="4832375"/>
            <a:ext cx="177900" cy="228343"/>
          </a:xfrm>
          <a:prstGeom prst="rect">
            <a:avLst/>
          </a:prstGeom>
        </p:spPr>
      </p:pic>
      <p:pic>
        <p:nvPicPr>
          <p:cNvPr id="63" name="圖片 81">
            <a:extLst>
              <a:ext uri="{FF2B5EF4-FFF2-40B4-BE49-F238E27FC236}">
                <a16:creationId xmlns:a16="http://schemas.microsoft.com/office/drawing/2014/main" id="{F96DD53C-871B-4953-947E-F4D9AFC22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4926" y="6083947"/>
            <a:ext cx="176799" cy="231668"/>
          </a:xfrm>
          <a:prstGeom prst="rect">
            <a:avLst/>
          </a:prstGeom>
        </p:spPr>
      </p:pic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3A5DBE8A-167F-4711-8690-D6606758E67F}"/>
              </a:ext>
            </a:extLst>
          </p:cNvPr>
          <p:cNvCxnSpPr>
            <a:cxnSpLocks/>
          </p:cNvCxnSpPr>
          <p:nvPr/>
        </p:nvCxnSpPr>
        <p:spPr>
          <a:xfrm flipV="1">
            <a:off x="4861907" y="3938779"/>
            <a:ext cx="0" cy="684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96">
            <a:extLst>
              <a:ext uri="{FF2B5EF4-FFF2-40B4-BE49-F238E27FC236}">
                <a16:creationId xmlns:a16="http://schemas.microsoft.com/office/drawing/2014/main" id="{5D9CC034-340D-4AF6-B193-08BE504E1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0350" y="6065320"/>
            <a:ext cx="176799" cy="231668"/>
          </a:xfrm>
          <a:prstGeom prst="rect">
            <a:avLst/>
          </a:prstGeom>
        </p:spPr>
      </p:pic>
      <p:pic>
        <p:nvPicPr>
          <p:cNvPr id="66" name="圖片 98">
            <a:extLst>
              <a:ext uri="{FF2B5EF4-FFF2-40B4-BE49-F238E27FC236}">
                <a16:creationId xmlns:a16="http://schemas.microsoft.com/office/drawing/2014/main" id="{D0611565-8A98-427D-A473-0F35E6BCB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9022" y="5617919"/>
            <a:ext cx="225572" cy="243861"/>
          </a:xfrm>
          <a:prstGeom prst="rect">
            <a:avLst/>
          </a:prstGeom>
        </p:spPr>
      </p:pic>
      <p:cxnSp>
        <p:nvCxnSpPr>
          <p:cNvPr id="67" name="直線單箭頭接點 107">
            <a:extLst>
              <a:ext uri="{FF2B5EF4-FFF2-40B4-BE49-F238E27FC236}">
                <a16:creationId xmlns:a16="http://schemas.microsoft.com/office/drawing/2014/main" id="{960A823B-7BFE-4404-AC6E-DA2ADEDA9E29}"/>
              </a:ext>
            </a:extLst>
          </p:cNvPr>
          <p:cNvCxnSpPr>
            <a:cxnSpLocks/>
          </p:cNvCxnSpPr>
          <p:nvPr/>
        </p:nvCxnSpPr>
        <p:spPr>
          <a:xfrm flipV="1">
            <a:off x="7129809" y="5893003"/>
            <a:ext cx="8376" cy="521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108">
            <a:extLst>
              <a:ext uri="{FF2B5EF4-FFF2-40B4-BE49-F238E27FC236}">
                <a16:creationId xmlns:a16="http://schemas.microsoft.com/office/drawing/2014/main" id="{A1B72E16-A88F-47A3-A223-1F3A14B80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477" y="6049856"/>
            <a:ext cx="177900" cy="228343"/>
          </a:xfrm>
          <a:prstGeom prst="rect">
            <a:avLst/>
          </a:prstGeom>
        </p:spPr>
      </p:pic>
      <p:cxnSp>
        <p:nvCxnSpPr>
          <p:cNvPr id="69" name="直線單箭頭接點 112">
            <a:extLst>
              <a:ext uri="{FF2B5EF4-FFF2-40B4-BE49-F238E27FC236}">
                <a16:creationId xmlns:a16="http://schemas.microsoft.com/office/drawing/2014/main" id="{74D1A0AC-E8BC-4B57-A33B-4856DF221463}"/>
              </a:ext>
            </a:extLst>
          </p:cNvPr>
          <p:cNvCxnSpPr>
            <a:cxnSpLocks/>
          </p:cNvCxnSpPr>
          <p:nvPr/>
        </p:nvCxnSpPr>
        <p:spPr>
          <a:xfrm>
            <a:off x="6429804" y="5739622"/>
            <a:ext cx="598644" cy="4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圖片 115">
            <a:extLst>
              <a:ext uri="{FF2B5EF4-FFF2-40B4-BE49-F238E27FC236}">
                <a16:creationId xmlns:a16="http://schemas.microsoft.com/office/drawing/2014/main" id="{EF7CF522-A75C-4387-99E3-48546880BF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5540" y="5631003"/>
            <a:ext cx="219475" cy="268247"/>
          </a:xfrm>
          <a:prstGeom prst="rect">
            <a:avLst/>
          </a:prstGeom>
        </p:spPr>
      </p:pic>
      <p:cxnSp>
        <p:nvCxnSpPr>
          <p:cNvPr id="71" name="直線單箭頭接點 129">
            <a:extLst>
              <a:ext uri="{FF2B5EF4-FFF2-40B4-BE49-F238E27FC236}">
                <a16:creationId xmlns:a16="http://schemas.microsoft.com/office/drawing/2014/main" id="{BED653E8-B882-44A3-9263-03E1423C2C61}"/>
              </a:ext>
            </a:extLst>
          </p:cNvPr>
          <p:cNvCxnSpPr>
            <a:cxnSpLocks/>
          </p:cNvCxnSpPr>
          <p:nvPr/>
        </p:nvCxnSpPr>
        <p:spPr>
          <a:xfrm flipH="1" flipV="1">
            <a:off x="7150427" y="4842069"/>
            <a:ext cx="744634" cy="884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131">
            <a:extLst>
              <a:ext uri="{FF2B5EF4-FFF2-40B4-BE49-F238E27FC236}">
                <a16:creationId xmlns:a16="http://schemas.microsoft.com/office/drawing/2014/main" id="{E8CFEC2F-66E2-4F38-A6A9-C4CC044413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365" y="4645845"/>
            <a:ext cx="182896" cy="231668"/>
          </a:xfrm>
          <a:prstGeom prst="rect">
            <a:avLst/>
          </a:prstGeom>
        </p:spPr>
      </p:pic>
      <p:cxnSp>
        <p:nvCxnSpPr>
          <p:cNvPr id="73" name="直線單箭頭接點 132">
            <a:extLst>
              <a:ext uri="{FF2B5EF4-FFF2-40B4-BE49-F238E27FC236}">
                <a16:creationId xmlns:a16="http://schemas.microsoft.com/office/drawing/2014/main" id="{F12A3B20-01F1-4537-B42C-8E3A77E24A0E}"/>
              </a:ext>
            </a:extLst>
          </p:cNvPr>
          <p:cNvCxnSpPr>
            <a:cxnSpLocks/>
          </p:cNvCxnSpPr>
          <p:nvPr/>
        </p:nvCxnSpPr>
        <p:spPr>
          <a:xfrm flipV="1">
            <a:off x="7150427" y="3995949"/>
            <a:ext cx="0" cy="626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134">
            <a:extLst>
              <a:ext uri="{FF2B5EF4-FFF2-40B4-BE49-F238E27FC236}">
                <a16:creationId xmlns:a16="http://schemas.microsoft.com/office/drawing/2014/main" id="{93D754CE-D378-41BF-974A-C7BA1280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436" y="3738934"/>
            <a:ext cx="219475" cy="268247"/>
          </a:xfrm>
          <a:prstGeom prst="rect">
            <a:avLst/>
          </a:prstGeom>
        </p:spPr>
      </p:pic>
      <p:pic>
        <p:nvPicPr>
          <p:cNvPr id="75" name="圖片 78">
            <a:extLst>
              <a:ext uri="{FF2B5EF4-FFF2-40B4-BE49-F238E27FC236}">
                <a16:creationId xmlns:a16="http://schemas.microsoft.com/office/drawing/2014/main" id="{4F459848-27B6-44BF-A62E-5706413A94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9871" y="2581691"/>
            <a:ext cx="176799" cy="225572"/>
          </a:xfrm>
          <a:prstGeom prst="rect">
            <a:avLst/>
          </a:prstGeom>
        </p:spPr>
      </p:pic>
      <p:sp>
        <p:nvSpPr>
          <p:cNvPr id="76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7514025" y="2849624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pyramid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136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sz="2800" b="1" dirty="0"/>
              <a:t>4.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(20%)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Edward, Jenny)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4.1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zh-TW" altLang="zh-TW" sz="2000" dirty="0">
                <a:sym typeface="Arial"/>
              </a:rPr>
              <a:t>(</a:t>
            </a:r>
            <a:r>
              <a:rPr lang="en-US" altLang="zh-TW" sz="2000" dirty="0">
                <a:sym typeface="Arial"/>
              </a:rPr>
              <a:t>10</a:t>
            </a:r>
            <a:r>
              <a:rPr lang="zh-TW" altLang="zh-TW" sz="2000" dirty="0">
                <a:sym typeface="Arial"/>
              </a:rPr>
              <a:t>%)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sz="2000" dirty="0"/>
              <a:t>4.2 Local Threshold</a:t>
            </a:r>
            <a:r>
              <a:rPr lang="zh-TW" altLang="en-US" sz="2000" dirty="0"/>
              <a:t> </a:t>
            </a:r>
            <a:r>
              <a:rPr lang="en-US" altLang="zh-TW" sz="2000" dirty="0"/>
              <a:t>(10%)</a:t>
            </a:r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DFA40-528F-4B4A-B133-97F7C49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2" t="35650" r="45768" b="32347"/>
          <a:stretch/>
        </p:blipFill>
        <p:spPr>
          <a:xfrm>
            <a:off x="3047537" y="3211250"/>
            <a:ext cx="2809798" cy="23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 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EA7CE-CE64-4B25-A7AB-645225F6B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6668201" y="852975"/>
            <a:ext cx="2129089" cy="1743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1416F-4A1F-497D-9BE3-235C47567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7014911" y="539563"/>
            <a:ext cx="2129089" cy="1743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(10%)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					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</a:t>
            </a:r>
            <a:r>
              <a:rPr lang="en-US" altLang="zh-TW" sz="2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9006761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 (using Edit Control)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(Tx)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(Ty)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Hint: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412,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459BBB6-DF56-487F-8C8F-301054D63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80" t="15710" r="6681" b="25736"/>
          <a:stretch/>
        </p:blipFill>
        <p:spPr>
          <a:xfrm>
            <a:off x="-53566" y="4156651"/>
            <a:ext cx="2320575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“5.2”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</a:t>
            </a:r>
            <a:r>
              <a:rPr lang="en-US" altLang="zh-TW" sz="1050" dirty="0" smtClean="0"/>
              <a:t>20</a:t>
            </a:r>
            <a:r>
              <a:rPr lang="en-US" altLang="zh-TW" sz="1050" dirty="0" smtClean="0"/>
              <a:t>,450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</a:t>
            </a:r>
            <a:r>
              <a:rPr lang="en-US" altLang="zh-TW" sz="1050" dirty="0" smtClean="0"/>
              <a:t>450</a:t>
            </a:r>
            <a:r>
              <a:rPr lang="en-US" altLang="zh-TW" sz="1050" dirty="0" smtClean="0"/>
              <a:t>,20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5.2 (10%)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Ann)</a:t>
            </a:r>
            <a:endParaRPr lang="en-US" altLang="zh-TW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ACE5F-85C2-4A28-B735-2BCB83D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7" t="75829" r="7073" b="10395"/>
          <a:stretch/>
        </p:blipFill>
        <p:spPr>
          <a:xfrm>
            <a:off x="6156794" y="2278739"/>
            <a:ext cx="2737799" cy="7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 =&gt; </a:t>
            </a:r>
            <a:r>
              <a:rPr lang="en-US" strike="sngStrike" dirty="0">
                <a:solidFill>
                  <a:srgbClr val="FF0000"/>
                </a:solidFill>
              </a:rPr>
              <a:t>2018/10/15 (Mon.)  </a:t>
            </a:r>
            <a:r>
              <a:rPr lang="en-US" strike="sngStrike" dirty="0" smtClean="0">
                <a:solidFill>
                  <a:srgbClr val="FF0000"/>
                </a:solidFill>
              </a:rPr>
              <a:t>23:59:59</a:t>
            </a:r>
            <a:r>
              <a:rPr lang="en-US" dirty="0" smtClean="0">
                <a:solidFill>
                  <a:srgbClr val="FF0000"/>
                </a:solidFill>
              </a:rPr>
              <a:t> 2018/10/18(Thu) 23:59:59</a:t>
            </a:r>
            <a:endParaRPr lang="en-US" dirty="0">
              <a:solidFill>
                <a:srgbClr val="FF0000"/>
              </a:solidFill>
            </a:endParaRP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Hw1_Student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Hw1_F71234567_林小明_v1.rar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Hw1_F71234567_林小明_v2.rar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Image Processing</a:t>
            </a:r>
            <a:r>
              <a:rPr lang="en-US" altLang="zh-TW" sz="2000" dirty="0"/>
              <a:t>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Tri, Helen, Ann, Ford, </a:t>
            </a:r>
            <a:r>
              <a:rPr lang="en-US" altLang="zh-TW" sz="2000" dirty="0" err="1"/>
              <a:t>Phu</a:t>
            </a:r>
            <a:r>
              <a:rPr lang="en-US" altLang="zh-TW" sz="2000" dirty="0"/>
              <a:t>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2000" dirty="0"/>
              <a:t>1.1</a:t>
            </a:r>
            <a:r>
              <a:rPr lang="zh-TW" altLang="en-US" sz="2000" dirty="0"/>
              <a:t> </a:t>
            </a:r>
            <a:r>
              <a:rPr lang="en-US" altLang="zh-TW" dirty="0">
                <a:sym typeface="Arial"/>
              </a:rPr>
              <a:t>Load Image File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2.	</a:t>
            </a:r>
            <a:r>
              <a:rPr lang="en-US" altLang="zh-TW" sz="2000" dirty="0">
                <a:solidFill>
                  <a:srgbClr val="FF0000"/>
                </a:solidFill>
              </a:rPr>
              <a:t>(20%) </a:t>
            </a:r>
            <a:r>
              <a:rPr lang="en-US" altLang="zh-TW" sz="2000" dirty="0"/>
              <a:t>Edge Detection 		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Ben, Carol)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Gaussian and Laplacian Pyramids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Erin, Daniel, Oscar)</a:t>
            </a: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	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Edward, Jenny)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4.1</a:t>
            </a:r>
            <a:r>
              <a:rPr lang="en-US" altLang="zh-TW" sz="2000" dirty="0">
                <a:ea typeface="Arial"/>
                <a:sym typeface="Arial"/>
              </a:rPr>
              <a:t> Global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sym typeface="Arial"/>
              </a:rPr>
              <a:t>10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r>
              <a:rPr lang="en-US" altLang="zh-TW" sz="2000" dirty="0">
                <a:ea typeface="Arial"/>
                <a:sym typeface="Arial"/>
              </a:rPr>
              <a:t> 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4.2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ea typeface="Arial"/>
                <a:sym typeface="Arial"/>
              </a:rPr>
              <a:t>Local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(1</a:t>
            </a:r>
            <a:r>
              <a:rPr lang="en-US" altLang="zh-TW" sz="2000" dirty="0">
                <a:ea typeface="Arial"/>
                <a:sym typeface="Arial"/>
              </a:rPr>
              <a:t>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endParaRPr lang="en-US" altLang="zh-TW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dirty="0">
                <a:sym typeface="Arial"/>
              </a:rPr>
              <a:t>5.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Image Transformation				  (</a:t>
            </a:r>
            <a:r>
              <a:rPr lang="zh-CN" altLang="en-US" dirty="0"/>
              <a:t>出題：</a:t>
            </a:r>
            <a:r>
              <a:rPr lang="en-US" altLang="zh-TW" dirty="0"/>
              <a:t>Tri, Helen)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5.1 Rotation, scaling, translation (10%)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5.2 Perspective transform (10%)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picture.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43AA8-BD3B-4EB8-A04D-6F7DDB91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"/>
          <a:stretch/>
        </p:blipFill>
        <p:spPr>
          <a:xfrm>
            <a:off x="565233" y="1234603"/>
            <a:ext cx="8013534" cy="5349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Tri, Helen, Ann, Ford, </a:t>
            </a:r>
            <a:r>
              <a:rPr lang="en-US" altLang="zh-TW" sz="1800" dirty="0" err="1"/>
              <a:t>Phu</a:t>
            </a:r>
            <a:r>
              <a:rPr lang="en-US" altLang="zh-TW" sz="1800" dirty="0"/>
              <a:t>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r>
              <a:rPr lang="en-US" altLang="zh-TW" sz="2000" dirty="0"/>
              <a:t>(</a:t>
            </a:r>
            <a:r>
              <a:rPr lang="en-US" altLang="zh-TW" dirty="0"/>
              <a:t>5</a:t>
            </a:r>
            <a:r>
              <a:rPr lang="en-US" altLang="zh-TW" sz="2000" dirty="0"/>
              <a:t>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pixel 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pixel P will be P(b,c,a) after changing.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923</Words>
  <Application>Microsoft Office PowerPoint</Application>
  <PresentationFormat>如螢幕大小 (4:3)</PresentationFormat>
  <Paragraphs>177</Paragraphs>
  <Slides>17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標楷體</vt:lpstr>
      <vt:lpstr>新細明體</vt:lpstr>
      <vt:lpstr>楷体</vt:lpstr>
      <vt:lpstr>Arial</vt:lpstr>
      <vt:lpstr>Calibri</vt:lpstr>
      <vt:lpstr>Cambria Math</vt:lpstr>
      <vt:lpstr>Symbol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1</vt:lpstr>
      <vt:lpstr>Notice (1/2)</vt:lpstr>
      <vt:lpstr>Notices (2/2)</vt:lpstr>
      <vt:lpstr>Assignment scoring (Total: 100%)</vt:lpstr>
      <vt:lpstr>0. GUI</vt:lpstr>
      <vt:lpstr>1. (20%) Image Processing           (出題： Tri, Helen, Ann, Ford, Phu)</vt:lpstr>
      <vt:lpstr>1.1 Load Image File (5%)</vt:lpstr>
      <vt:lpstr>1.2 Color Conversion (5%) </vt:lpstr>
      <vt:lpstr>1.3 Image Flipping (5%) </vt:lpstr>
      <vt:lpstr>1.4 Blending (5%) </vt:lpstr>
      <vt:lpstr>2. Edge Detection (20%)           (出題：Ben, Carol)</vt:lpstr>
      <vt:lpstr>3. The Gaussian and Laplacian pyramids (20%)                                       (出題：Erin, Daniel, Oscar) </vt:lpstr>
      <vt:lpstr>4. (20%) Adaptive Threshold      (出題: Edward, Jenny)</vt:lpstr>
      <vt:lpstr>4.1 Global Threshold (10%)    </vt:lpstr>
      <vt:lpstr>4.2 Local Threshold (10%) </vt:lpstr>
      <vt:lpstr>5.1 (10%) Transforms: Rotation, Scaling, Translation                 (出題：Tri, Helen, Ann)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張修齊</cp:lastModifiedBy>
  <cp:revision>689</cp:revision>
  <dcterms:modified xsi:type="dcterms:W3CDTF">2018-10-12T07:01:01Z</dcterms:modified>
</cp:coreProperties>
</file>